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77" r:id="rId6"/>
    <p:sldId id="275" r:id="rId7"/>
    <p:sldId id="264" r:id="rId8"/>
    <p:sldId id="265" r:id="rId9"/>
    <p:sldId id="266" r:id="rId10"/>
    <p:sldId id="267" r:id="rId11"/>
    <p:sldId id="270" r:id="rId12"/>
    <p:sldId id="271" r:id="rId13"/>
    <p:sldId id="278" r:id="rId14"/>
    <p:sldId id="269" r:id="rId15"/>
    <p:sldId id="279" r:id="rId16"/>
    <p:sldId id="281" r:id="rId17"/>
    <p:sldId id="280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3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0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3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3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9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6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3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42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83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0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0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6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2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6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2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D8C9C-8233-4904-BBA7-00EEED0FEEF3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0E87-A123-4F32-91AA-70379BE3F89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EFEFE9"/>
              </a:clrFrom>
              <a:clrTo>
                <a:srgbClr val="EFEF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27"/>
          <a:stretch/>
        </p:blipFill>
        <p:spPr>
          <a:xfrm>
            <a:off x="0" y="4041868"/>
            <a:ext cx="9144000" cy="281613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enti.com/eipqnu1sgi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96944" cy="316835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90000"/>
                </a:solidFill>
              </a:rPr>
              <a:t>семинар</a:t>
            </a:r>
            <a:br>
              <a:rPr lang="ru-RU" sz="3600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«СЮЖЕТНО-РОЛЕВЫЕ ИГРЫ: </a:t>
            </a:r>
            <a:b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ОРГАНИЗАЦИИ ПРОСТРАНСТВА </a:t>
            </a:r>
            <a:b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ВЗАИМОДЕЙСТВИЯ ПЕДАГОГА С ДЕТЬМИ» </a:t>
            </a:r>
            <a:endParaRPr lang="ru-RU" sz="36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864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Муниципальное дошкольное образовательное учреждение «Детский сад № 26 «</a:t>
            </a:r>
            <a:r>
              <a:rPr lang="ru-RU" b="1" dirty="0" err="1" smtClean="0">
                <a:solidFill>
                  <a:srgbClr val="002060"/>
                </a:solidFill>
              </a:rPr>
              <a:t>Алёнушка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Тутаевского</a:t>
            </a:r>
            <a:r>
              <a:rPr lang="ru-RU" b="1" dirty="0" smtClean="0">
                <a:solidFill>
                  <a:srgbClr val="002060"/>
                </a:solidFill>
              </a:rPr>
              <a:t> муниципального района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03.02.2021 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30235"/>
            <a:ext cx="104411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ИНСТРУМЕНТЫ РАЗВИТИЯ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СЮЖЕТНО-РОЛЕВОЙ ИГРЫ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9073008" cy="46413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>
                <a:solidFill>
                  <a:srgbClr val="002060"/>
                </a:solidFill>
              </a:rPr>
              <a:t>•	Расширение представлений и обогащение знаний детей.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Хачева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М. </a:t>
            </a:r>
            <a:r>
              <a:rPr lang="ru-RU" sz="3600" b="1" i="1" dirty="0" smtClean="0">
                <a:solidFill>
                  <a:srgbClr val="002060"/>
                </a:solidFill>
              </a:rPr>
              <a:t>Б.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•</a:t>
            </a:r>
            <a:r>
              <a:rPr lang="ru-RU" sz="3600" b="1" dirty="0">
                <a:solidFill>
                  <a:srgbClr val="002060"/>
                </a:solidFill>
              </a:rPr>
              <a:t>	Подбор и изготовление материала для игры. </a:t>
            </a:r>
            <a:r>
              <a:rPr lang="ru-RU" sz="3600" b="1" i="1" dirty="0" smtClean="0">
                <a:solidFill>
                  <a:srgbClr val="002060"/>
                </a:solidFill>
              </a:rPr>
              <a:t>Белова </a:t>
            </a:r>
            <a:r>
              <a:rPr lang="ru-RU" sz="3600" b="1" i="1" dirty="0">
                <a:solidFill>
                  <a:srgbClr val="002060"/>
                </a:solidFill>
              </a:rPr>
              <a:t>Н. Е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•</a:t>
            </a:r>
            <a:r>
              <a:rPr lang="ru-RU" sz="3600" b="1" dirty="0">
                <a:solidFill>
                  <a:srgbClr val="002060"/>
                </a:solidFill>
              </a:rPr>
              <a:t>	Обогащение игрового </a:t>
            </a:r>
            <a:r>
              <a:rPr lang="ru-RU" sz="3600" b="1" dirty="0" smtClean="0">
                <a:solidFill>
                  <a:srgbClr val="002060"/>
                </a:solidFill>
              </a:rPr>
              <a:t>опыта. </a:t>
            </a:r>
            <a:r>
              <a:rPr lang="ru-RU" sz="3600" b="1" i="1" dirty="0" smtClean="0">
                <a:solidFill>
                  <a:srgbClr val="002060"/>
                </a:solidFill>
              </a:rPr>
              <a:t>Кучеренко </a:t>
            </a:r>
            <a:r>
              <a:rPr lang="ru-RU" sz="3600" b="1" i="1" dirty="0">
                <a:solidFill>
                  <a:srgbClr val="002060"/>
                </a:solidFill>
              </a:rPr>
              <a:t>Н. Н</a:t>
            </a:r>
            <a:r>
              <a:rPr lang="ru-RU" sz="3600" b="1" i="1" dirty="0" smtClean="0">
                <a:solidFill>
                  <a:srgbClr val="002060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•</a:t>
            </a:r>
            <a:r>
              <a:rPr lang="ru-RU" sz="3600" b="1" dirty="0">
                <a:solidFill>
                  <a:srgbClr val="002060"/>
                </a:solidFill>
              </a:rPr>
              <a:t>	Планирование игры.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Домрачева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И.Н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•</a:t>
            </a:r>
            <a:r>
              <a:rPr lang="ru-RU" sz="3600" b="1" dirty="0">
                <a:solidFill>
                  <a:srgbClr val="002060"/>
                </a:solidFill>
              </a:rPr>
              <a:t>	Место игры в образовательном процессе в течение дня. Заключительный этап. </a:t>
            </a:r>
            <a:r>
              <a:rPr lang="ru-RU" sz="3600" b="1" i="1" dirty="0" smtClean="0">
                <a:solidFill>
                  <a:srgbClr val="002060"/>
                </a:solidFill>
              </a:rPr>
              <a:t>Алексеева </a:t>
            </a:r>
            <a:r>
              <a:rPr lang="ru-RU" sz="3600" b="1" i="1" dirty="0">
                <a:solidFill>
                  <a:srgbClr val="002060"/>
                </a:solidFill>
              </a:rPr>
              <a:t>Д. А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  <a:endParaRPr lang="ru-RU" sz="3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ПОЗИЦИИ ПЕДАГОГА В ДЕТСКОЙ ИГРЕ </a:t>
            </a:r>
            <a:r>
              <a:rPr lang="ru-RU" b="1" dirty="0" smtClean="0">
                <a:solidFill>
                  <a:srgbClr val="99000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3100" b="1" u="sng" dirty="0" smtClean="0">
                <a:solidFill>
                  <a:srgbClr val="002060"/>
                </a:solidFill>
                <a:hlinkClick r:id="rId2"/>
              </a:rPr>
              <a:t>https://www.menti.com/eipqnu1sgi</a:t>
            </a: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Отстраненная </a:t>
            </a:r>
            <a:r>
              <a:rPr lang="ru-RU" b="1" i="1" dirty="0" smtClean="0"/>
              <a:t>позиция</a:t>
            </a:r>
          </a:p>
          <a:p>
            <a:r>
              <a:rPr lang="ru-RU" b="1" i="1" dirty="0" smtClean="0"/>
              <a:t>Дидактическая позиция</a:t>
            </a:r>
          </a:p>
          <a:p>
            <a:r>
              <a:rPr lang="ru-RU" b="1" i="1" dirty="0" smtClean="0"/>
              <a:t>Поддерживающая позиция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9422" y="3501008"/>
            <a:ext cx="2625155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ПОЗИЦИИ ПЕДАГОГА В ДЕТСКОЙ ИГРЕ </a:t>
            </a:r>
            <a:r>
              <a:rPr lang="ru-RU" b="1" dirty="0" smtClean="0">
                <a:solidFill>
                  <a:srgbClr val="99000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9" y="1124744"/>
            <a:ext cx="8955361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ИНДИКАТОРЫ КАЧЕСТВА</a:t>
            </a:r>
            <a:br>
              <a:rPr lang="ru-RU" sz="3600" b="1" dirty="0" smtClean="0">
                <a:solidFill>
                  <a:srgbClr val="990000"/>
                </a:solidFill>
              </a:rPr>
            </a:br>
            <a:r>
              <a:rPr lang="ru-RU" sz="3600" b="1" dirty="0" smtClean="0">
                <a:solidFill>
                  <a:srgbClr val="990000"/>
                </a:solidFill>
              </a:rPr>
              <a:t>СЮЖЕТНО-РОЛЕВОЙ ИГРЫ</a:t>
            </a:r>
            <a:endParaRPr lang="ru-RU" sz="36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Доступность 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    Многообразие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        Громко-тихо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             Отсутствие запретов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                  Разнообразие материалов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                       Особые дети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РЕКОМЕНДАЦИИ ДЛЯ ВОСПИТАТЕЛЕЙ</a:t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sz="3100" b="1" dirty="0">
                <a:solidFill>
                  <a:srgbClr val="C00000"/>
                </a:solidFill>
              </a:rPr>
              <a:t>ПО ОРГАНИЗАЦИИ СЮЖЕТНО-РОЛЕВОЙ </a:t>
            </a:r>
            <a:r>
              <a:rPr lang="ru-RU" sz="3100" b="1" dirty="0" smtClean="0">
                <a:solidFill>
                  <a:srgbClr val="C00000"/>
                </a:solidFill>
              </a:rPr>
              <a:t>ИГРЫ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43000"/>
            <a:ext cx="8712968" cy="52383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Помните</a:t>
            </a:r>
            <a:r>
              <a:rPr lang="ru-RU" sz="1600" b="1" dirty="0">
                <a:solidFill>
                  <a:srgbClr val="002060"/>
                </a:solidFill>
              </a:rPr>
              <a:t>, что ведущий вид деятельности дошкольного возраста - это игра.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Изучайте </a:t>
            </a:r>
            <a:r>
              <a:rPr lang="ru-RU" sz="1600" b="1" dirty="0">
                <a:solidFill>
                  <a:srgbClr val="002060"/>
                </a:solidFill>
              </a:rPr>
              <a:t>теоретические и практические знания по формированию сюжетно-ролевой игры у детей дошкольного возраста.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Выполняйте </a:t>
            </a:r>
            <a:r>
              <a:rPr lang="ru-RU" sz="1600" b="1" dirty="0">
                <a:solidFill>
                  <a:srgbClr val="002060"/>
                </a:solidFill>
              </a:rPr>
              <a:t>требования СанПиН 2.4.1.1249-03 о режиме дня.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Планирование </a:t>
            </a:r>
            <a:r>
              <a:rPr lang="ru-RU" sz="1600" b="1" dirty="0">
                <a:solidFill>
                  <a:srgbClr val="002060"/>
                </a:solidFill>
              </a:rPr>
              <a:t>организуйте так, что бы в нем отражалась не только сюжетно-ролевая игра, но и предварительная работа.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Необходимо </a:t>
            </a:r>
            <a:r>
              <a:rPr lang="ru-RU" sz="1600" b="1" dirty="0">
                <a:solidFill>
                  <a:srgbClr val="002060"/>
                </a:solidFill>
              </a:rPr>
              <a:t>создавать в группе условия для развития активной, разнообразной, творческой сюжетно-ролевой игры.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Подбирайте </a:t>
            </a:r>
            <a:r>
              <a:rPr lang="ru-RU" sz="1600" b="1" dirty="0">
                <a:solidFill>
                  <a:srgbClr val="002060"/>
                </a:solidFill>
              </a:rPr>
              <a:t>и изготавливайте атрибуты для игр с мужскими и женскими ролями.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Обогащайте </a:t>
            </a:r>
            <a:r>
              <a:rPr lang="ru-RU" sz="1600" b="1" dirty="0">
                <a:solidFill>
                  <a:srgbClr val="002060"/>
                </a:solidFill>
              </a:rPr>
              <a:t>содержание сюжетных игр детей на основе впечатлений о жизни, труде людей, их отношений с помощью экскурсий, бесед на </a:t>
            </a:r>
            <a:r>
              <a:rPr lang="ru-RU" sz="1600" b="1" dirty="0" smtClean="0">
                <a:solidFill>
                  <a:srgbClr val="002060"/>
                </a:solidFill>
              </a:rPr>
              <a:t>производстве, виртуальных экскурсий.</a:t>
            </a:r>
            <a:endParaRPr lang="ru-RU" sz="16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Приобщайте </a:t>
            </a:r>
            <a:r>
              <a:rPr lang="ru-RU" sz="1600" b="1" dirty="0">
                <a:solidFill>
                  <a:srgbClr val="002060"/>
                </a:solidFill>
              </a:rPr>
              <a:t>родителей к ознакомлению детей с профессиями, а затем способствуйте организации сюжетно-ролевой игры по данной тематике.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Побуждайте </a:t>
            </a:r>
            <a:r>
              <a:rPr lang="ru-RU" sz="1600" b="1" dirty="0">
                <a:solidFill>
                  <a:srgbClr val="002060"/>
                </a:solidFill>
              </a:rPr>
              <a:t>детей к ведению разных ролевых </a:t>
            </a:r>
            <a:r>
              <a:rPr lang="ru-RU" sz="1600" b="1" dirty="0" smtClean="0">
                <a:solidFill>
                  <a:srgbClr val="002060"/>
                </a:solidFill>
              </a:rPr>
              <a:t>диалогов.</a:t>
            </a:r>
            <a:endParaRPr lang="ru-RU" sz="16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Придерживайтесь </a:t>
            </a:r>
            <a:r>
              <a:rPr lang="ru-RU" sz="1600" b="1" dirty="0">
                <a:solidFill>
                  <a:srgbClr val="002060"/>
                </a:solidFill>
              </a:rPr>
              <a:t>позиции воспитателя в совместной игре «играющий партнер» и «умеющий интересно играть».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игре поощряйте у детей проявление инициативы, доброжелательности, самостоятельности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</a:rPr>
              <a:t>Играйте </a:t>
            </a:r>
            <a:r>
              <a:rPr lang="ru-RU" sz="1600" b="1" dirty="0">
                <a:solidFill>
                  <a:srgbClr val="002060"/>
                </a:solidFill>
              </a:rPr>
              <a:t>с детьми </a:t>
            </a:r>
            <a:r>
              <a:rPr lang="ru-RU" sz="1600" b="1" dirty="0" smtClean="0">
                <a:solidFill>
                  <a:srgbClr val="002060"/>
                </a:solidFill>
              </a:rPr>
              <a:t>и учитесь играть на </a:t>
            </a:r>
            <a:r>
              <a:rPr lang="ru-RU" sz="1600" b="1" dirty="0">
                <a:solidFill>
                  <a:srgbClr val="002060"/>
                </a:solidFill>
              </a:rPr>
              <a:t>протяжении всего дошкольного детства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65" y="620688"/>
            <a:ext cx="7914866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48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990000"/>
                </a:solidFill>
              </a:rPr>
              <a:t>Играйте </a:t>
            </a:r>
            <a:br>
              <a:rPr lang="ru-RU" sz="5400" b="1" dirty="0" smtClean="0">
                <a:solidFill>
                  <a:srgbClr val="990000"/>
                </a:solidFill>
              </a:rPr>
            </a:br>
            <a:r>
              <a:rPr lang="ru-RU" sz="5400" b="1" dirty="0" smtClean="0">
                <a:solidFill>
                  <a:srgbClr val="990000"/>
                </a:solidFill>
              </a:rPr>
              <a:t>на здоровье!</a:t>
            </a:r>
            <a:endParaRPr lang="ru-RU" sz="5400" b="1" dirty="0">
              <a:solidFill>
                <a:srgbClr val="990000"/>
              </a:solidFill>
            </a:endParaRPr>
          </a:p>
        </p:txBody>
      </p:sp>
      <p:pic>
        <p:nvPicPr>
          <p:cNvPr id="3" name="Picture 2" descr="F:\ИГРА ПЕДСОВЕТ\v-syuzhetno-rolevyh-igrah-otrazhayutsya-znaniya-vpechatleniya-predstavleniya-rebenka-ob-okruzhayushchem-mire-vossozdayutsya-socialnye-otnosheniya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03660"/>
            <a:ext cx="7031417" cy="4476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ПРОГРАММА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52736"/>
            <a:ext cx="961256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b="1" i="1" dirty="0">
              <a:solidFill>
                <a:srgbClr val="002060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1. ОРГАНИЗАЦИЯ УСЛОВИЙ ДЛЯ РАЗВИТИЯ СЮЖЕТНО-РОЛЕВОЙ ИГРЫ В ДОУ. 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Захарова Л. Ф., старший воспитатель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2. </a:t>
            </a:r>
            <a:r>
              <a:rPr lang="ru-RU" sz="2000" b="1" dirty="0" smtClean="0">
                <a:solidFill>
                  <a:srgbClr val="002060"/>
                </a:solidFill>
              </a:rPr>
              <a:t>ИНСТРУМЕНТЫ РАЗВИТИЯ СЮЖЕТНО-РОЛЕВОЙ ИГРЫ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•</a:t>
            </a:r>
            <a:r>
              <a:rPr lang="ru-RU" sz="2000" b="1" dirty="0">
                <a:solidFill>
                  <a:srgbClr val="002060"/>
                </a:solidFill>
              </a:rPr>
              <a:t>	Расширение представлений и обогащение знаний детей.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</a:rPr>
              <a:t>Хачева</a:t>
            </a:r>
            <a:r>
              <a:rPr lang="ru-RU" sz="2000" b="1" i="1" dirty="0">
                <a:solidFill>
                  <a:srgbClr val="002060"/>
                </a:solidFill>
              </a:rPr>
              <a:t> М. Б, воспитатель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•</a:t>
            </a:r>
            <a:r>
              <a:rPr lang="ru-RU" sz="2000" b="1" dirty="0">
                <a:solidFill>
                  <a:srgbClr val="002060"/>
                </a:solidFill>
              </a:rPr>
              <a:t>	Подбор и изготовление материала для игры. </a:t>
            </a:r>
            <a:r>
              <a:rPr lang="ru-RU" sz="2000" b="1" i="1" dirty="0" smtClean="0">
                <a:solidFill>
                  <a:srgbClr val="002060"/>
                </a:solidFill>
              </a:rPr>
              <a:t>Белова </a:t>
            </a:r>
            <a:r>
              <a:rPr lang="ru-RU" sz="2000" b="1" i="1" dirty="0">
                <a:solidFill>
                  <a:srgbClr val="002060"/>
                </a:solidFill>
              </a:rPr>
              <a:t>Н. Е., </a:t>
            </a:r>
            <a:r>
              <a:rPr lang="ru-RU" sz="2000" b="1" i="1" dirty="0" smtClean="0">
                <a:solidFill>
                  <a:srgbClr val="002060"/>
                </a:solidFill>
              </a:rPr>
              <a:t>воспитатель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•</a:t>
            </a:r>
            <a:r>
              <a:rPr lang="ru-RU" sz="2000" b="1" dirty="0">
                <a:solidFill>
                  <a:srgbClr val="002060"/>
                </a:solidFill>
              </a:rPr>
              <a:t>	Обогащение игрового </a:t>
            </a:r>
            <a:r>
              <a:rPr lang="ru-RU" sz="2000" b="1" dirty="0" smtClean="0">
                <a:solidFill>
                  <a:srgbClr val="002060"/>
                </a:solidFill>
              </a:rPr>
              <a:t>опыта. </a:t>
            </a:r>
            <a:r>
              <a:rPr lang="ru-RU" sz="2000" b="1" i="1" dirty="0" smtClean="0">
                <a:solidFill>
                  <a:srgbClr val="002060"/>
                </a:solidFill>
              </a:rPr>
              <a:t>Кучеренко </a:t>
            </a:r>
            <a:r>
              <a:rPr lang="ru-RU" sz="2000" b="1" i="1" dirty="0">
                <a:solidFill>
                  <a:srgbClr val="002060"/>
                </a:solidFill>
              </a:rPr>
              <a:t>Н. Н., воспитатель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•</a:t>
            </a:r>
            <a:r>
              <a:rPr lang="ru-RU" sz="2000" b="1" dirty="0">
                <a:solidFill>
                  <a:srgbClr val="002060"/>
                </a:solidFill>
              </a:rPr>
              <a:t>	Планирование игры.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Домрачева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И.Н., воспитатель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</a:rPr>
              <a:t>•	Место игры в образовательном процессе в течение дня.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Заключительный </a:t>
            </a:r>
            <a:r>
              <a:rPr lang="ru-RU" sz="2000" b="1" dirty="0">
                <a:solidFill>
                  <a:srgbClr val="002060"/>
                </a:solidFill>
              </a:rPr>
              <a:t>этап.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Алексеева </a:t>
            </a:r>
            <a:r>
              <a:rPr lang="ru-RU" sz="2000" b="1" i="1" dirty="0">
                <a:solidFill>
                  <a:srgbClr val="002060"/>
                </a:solidFill>
              </a:rPr>
              <a:t>Д. А., воспитатель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 ПРОФЕССИОНАЛЬНО-ИГРОВАЯ КОМПЕТЕНТНОСТЬ КАК НЕОТЪЕМЛЕМОЕ КАЧЕСТВО   ЛИЧНОСТИ СОВРЕМЕННОГО ПЕДАГОГА ДОУ.  </a:t>
            </a:r>
            <a:r>
              <a:rPr lang="ru-RU" sz="2000" b="1" i="1" dirty="0" smtClean="0">
                <a:solidFill>
                  <a:srgbClr val="002060"/>
                </a:solidFill>
              </a:rPr>
              <a:t>Новикова </a:t>
            </a:r>
            <a:r>
              <a:rPr lang="ru-RU" sz="2000" b="1" i="1" dirty="0">
                <a:solidFill>
                  <a:srgbClr val="002060"/>
                </a:solidFill>
              </a:rPr>
              <a:t>Е. Г., </a:t>
            </a:r>
            <a:r>
              <a:rPr lang="ru-RU" sz="2000" b="1" i="1" dirty="0" smtClean="0">
                <a:solidFill>
                  <a:srgbClr val="002060"/>
                </a:solidFill>
              </a:rPr>
              <a:t>заведующий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</a:rPr>
              <a:t>Что же такое игра для ребёнка?</a:t>
            </a:r>
            <a:endParaRPr lang="ru-RU" sz="4000" b="1" dirty="0">
              <a:solidFill>
                <a:srgbClr val="99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3407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Ссылка   </a:t>
            </a:r>
            <a:r>
              <a:rPr lang="en-US" dirty="0" smtClean="0"/>
              <a:t>https</a:t>
            </a:r>
            <a:r>
              <a:rPr lang="en-US" dirty="0"/>
              <a:t>://www.menti.com/mu9j4dp9u6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25" y="1911348"/>
            <a:ext cx="3101828" cy="3101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Сюжетно-ролевая игра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для ребёнка-дошкольника – это…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</a:rPr>
              <a:t>Что же такое игра для ребёнка?</a:t>
            </a:r>
            <a:endParaRPr lang="ru-RU" sz="4000" b="1" dirty="0">
              <a:solidFill>
                <a:srgbClr val="99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Игра для ребенка – </a:t>
            </a:r>
            <a:r>
              <a:rPr lang="ru-RU" b="1" dirty="0" smtClean="0">
                <a:solidFill>
                  <a:srgbClr val="002060"/>
                </a:solidFill>
              </a:rPr>
              <a:t>это радость и удовольствие.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Игра </a:t>
            </a:r>
            <a:r>
              <a:rPr lang="ru-RU" b="1" dirty="0" smtClean="0">
                <a:solidFill>
                  <a:srgbClr val="002060"/>
                </a:solidFill>
              </a:rPr>
              <a:t>облегчает адаптационный </a:t>
            </a:r>
            <a:r>
              <a:rPr lang="ru-RU" dirty="0" smtClean="0">
                <a:solidFill>
                  <a:srgbClr val="002060"/>
                </a:solidFill>
              </a:rPr>
              <a:t>период.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Игра помогает установить </a:t>
            </a:r>
            <a:r>
              <a:rPr lang="ru-RU" b="1" dirty="0" smtClean="0">
                <a:solidFill>
                  <a:srgbClr val="002060"/>
                </a:solidFill>
              </a:rPr>
              <a:t>доверительные отношения с ребенком.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Игра способствует становлению </a:t>
            </a:r>
            <a:r>
              <a:rPr lang="ru-RU" b="1" dirty="0" smtClean="0">
                <a:solidFill>
                  <a:srgbClr val="002060"/>
                </a:solidFill>
              </a:rPr>
              <a:t>целенаправленной деятельности.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Игра – </a:t>
            </a:r>
            <a:r>
              <a:rPr lang="ru-RU" b="1" dirty="0" smtClean="0">
                <a:solidFill>
                  <a:srgbClr val="002060"/>
                </a:solidFill>
              </a:rPr>
              <a:t>окно в мир взрослой жизни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Игра способствует </a:t>
            </a:r>
            <a:r>
              <a:rPr lang="ru-RU" b="1" dirty="0" smtClean="0">
                <a:solidFill>
                  <a:srgbClr val="002060"/>
                </a:solidFill>
              </a:rPr>
              <a:t>развитию речи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Игра имеет значение для </a:t>
            </a:r>
            <a:r>
              <a:rPr lang="ru-RU" b="1" dirty="0" smtClean="0">
                <a:solidFill>
                  <a:srgbClr val="002060"/>
                </a:solidFill>
              </a:rPr>
              <a:t>умственного развития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Этапы развития организованной игры и условия перехода к самостоятельной игре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96752"/>
          <a:ext cx="8712968" cy="5058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 этап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Взрослый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Ребёнок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7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создаёт предметно-пространственную среду;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задаёт и распределяет роли;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берёт главную роль;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обговаривает игровые действия персонажей;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осуществляет прямое руководство игрой.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получает удовольствие от совместной игры со взрослым.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7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обогащают предметно-пространственную среду;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устанавливают взаимодействие с персонажами игры.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</a:rPr>
              <a:t>Этапы развития организованной игры и условия перехода к самостоятельной игре</a:t>
            </a:r>
            <a:endParaRPr lang="ru-RU" sz="3600" dirty="0">
              <a:solidFill>
                <a:srgbClr val="99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40768"/>
          <a:ext cx="8892480" cy="530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3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II этап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Взрослый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Ребёнок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создаёт предметно-пространственную среду;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придумывает и развивает сюжет;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делит главные роли с другими детьми или в течение игры передаёт главную роль другому ребёнку.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придумывает и развивает предметно-пространственную среду;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7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устанавливают ролевое взаимодействие в игре;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распределяют роли в игре;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обговаривают игровые действия;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совместно руководят игрой.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00"/>
                </a:solidFill>
              </a:rPr>
              <a:t>Этапы развития организованной игры и условия перехода к самостоятельной игре</a:t>
            </a: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268760"/>
          <a:ext cx="8892480" cy="488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III этап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Взрослый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Ребёнок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помогает ребёнку</a:t>
                      </a:r>
                      <a:endParaRPr lang="ru-RU" sz="2400" b="1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создаёт и обогащает предметно-пространственную среду;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придумывает сюжет;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задаёт и распределяет роли;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предлагает роль воспитателю.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734">
                <a:tc gridSpan="2"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словесно обговариваются тема игры, основные события;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осуществляется ролевое взаимодействие;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обговариваются игровые действия, характерные для персонажей.</a:t>
                      </a:r>
                      <a:endParaRPr lang="ru-RU" sz="2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990000"/>
                </a:solidFill>
              </a:rPr>
              <a:t>Этапы развития организованной игры и условия перехода к самостоятельной игре</a:t>
            </a:r>
            <a:r>
              <a:rPr lang="ru-RU" dirty="0" smtClean="0">
                <a:solidFill>
                  <a:srgbClr val="990000"/>
                </a:solidFill>
              </a:rPr>
              <a:t/>
            </a:r>
            <a:br>
              <a:rPr lang="ru-RU" dirty="0" smtClean="0">
                <a:solidFill>
                  <a:srgbClr val="990000"/>
                </a:solidFill>
              </a:rPr>
            </a:b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55390"/>
              </p:ext>
            </p:extLst>
          </p:nvPr>
        </p:nvGraphicFramePr>
        <p:xfrm>
          <a:off x="107504" y="1124084"/>
          <a:ext cx="9036496" cy="5398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7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этап</a:t>
                      </a: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2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+mn-lt"/>
                        </a:rPr>
                        <a:t>Взрослый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latin typeface="+mn-lt"/>
                        </a:rPr>
                        <a:t>Ребёнок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1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Наблюдает за игрой детей с включением в неё с определённой целью: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обогатить сюжет;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разнообразить игровые действия;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ввести правила;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активизировать ролевой диалог;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обогатить ролевое взаимодействие;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Ввести </a:t>
                      </a: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предметы-заместители.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Наблюдение за игрой и фиксация в дневнике наблюдений целей, над которыми необходимо работать, с последующим планированием в совместной игре.</a:t>
                      </a:r>
                      <a:endParaRPr lang="ru-RU" sz="2200" b="1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610" marR="54610" marT="54610" marB="546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- создаёт и обогащает предметно-пространственную среду;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- придумывает сюжет;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- задаёт и распределяет роли;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- определяет тему игры;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- осуществляет ролевое взаимодействие;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- осуществляет игровые действия, характерные для персонажей;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+mn-lt"/>
                          <a:ea typeface="Times New Roman"/>
                          <a:cs typeface="Times New Roman"/>
                        </a:rPr>
                        <a:t>- осуществляет руководство игрой.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340</Template>
  <TotalTime>848</TotalTime>
  <Words>638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Custom Design</vt:lpstr>
      <vt:lpstr>семинар  «СЮЖЕТНО-РОЛЕВЫЕ ИГРЫ:  КАЧЕСТВО ОРГАНИЗАЦИИ ПРОСТРАНСТВА  И ВЗАИМОДЕЙСТВИЯ ПЕДАГОГА С ДЕТЬМИ» </vt:lpstr>
      <vt:lpstr>ПРОГРАММА</vt:lpstr>
      <vt:lpstr>Что же такое игра для ребёнка?</vt:lpstr>
      <vt:lpstr>Сюжетно-ролевая игра  для ребёнка-дошкольника – это…</vt:lpstr>
      <vt:lpstr>Что же такое игра для ребёнка?</vt:lpstr>
      <vt:lpstr>Этапы развития организованной игры и условия перехода к самостоятельной игре</vt:lpstr>
      <vt:lpstr>Этапы развития организованной игры и условия перехода к самостоятельной игре</vt:lpstr>
      <vt:lpstr>Этапы развития организованной игры и условия перехода к самостоятельной игре </vt:lpstr>
      <vt:lpstr>Этапы развития организованной игры и условия перехода к самостоятельной игре </vt:lpstr>
      <vt:lpstr>ИНСТРУМЕНТЫ РАЗВИТИЯ СЮЖЕТНО-РОЛЕВОЙ ИГРЫ</vt:lpstr>
      <vt:lpstr>ПОЗИЦИИ ПЕДАГОГА В ДЕТСКОЙ ИГРЕ   https://www.menti.com/eipqnu1sgi</vt:lpstr>
      <vt:lpstr>ПОЗИЦИИ ПЕДАГОГА В ДЕТСКОЙ ИГРЕ  </vt:lpstr>
      <vt:lpstr>ИНДИКАТОРЫ КАЧЕСТВА СЮЖЕТНО-РОЛЕВОЙ ИГРЫ</vt:lpstr>
      <vt:lpstr>РЕКОМЕНДАЦИИ ДЛЯ ВОСПИТАТЕЛЕЙ ПО ОРГАНИЗАЦИИ СЮЖЕТНО-РОЛЕВОЙ ИГРЫ</vt:lpstr>
      <vt:lpstr>Презентация PowerPoint</vt:lpstr>
      <vt:lpstr>Играйте  на здоровье!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 «РОЛЕВЫЕ ИГРЫ:  КАЧЕСТВО ОРГАНИЗАЦИИ ПРОСТРАНСТВА  И ВЗАИМОДЕЙСТВИЯ ПЕДАГОГА С ДЕТЬМИ» </dc:title>
  <dc:creator>ЗЛФ</dc:creator>
  <cp:lastModifiedBy>User</cp:lastModifiedBy>
  <cp:revision>52</cp:revision>
  <cp:lastPrinted>2021-02-03T08:54:45Z</cp:lastPrinted>
  <dcterms:created xsi:type="dcterms:W3CDTF">2020-12-13T19:05:42Z</dcterms:created>
  <dcterms:modified xsi:type="dcterms:W3CDTF">2021-02-03T11:45:44Z</dcterms:modified>
</cp:coreProperties>
</file>