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7" r:id="rId4"/>
    <p:sldId id="272" r:id="rId5"/>
    <p:sldId id="274" r:id="rId6"/>
    <p:sldId id="270" r:id="rId7"/>
    <p:sldId id="273" r:id="rId8"/>
    <p:sldId id="271" r:id="rId9"/>
    <p:sldId id="266" r:id="rId10"/>
    <p:sldId id="261" r:id="rId11"/>
    <p:sldId id="263" r:id="rId12"/>
    <p:sldId id="275" r:id="rId13"/>
    <p:sldId id="276" r:id="rId14"/>
    <p:sldId id="264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DDB9A-C6D8-4D0D-B798-FD7DB7817085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1D4EDA-753E-480B-8563-4FB118F4AC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DDB9A-C6D8-4D0D-B798-FD7DB7817085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1D4EDA-753E-480B-8563-4FB118F4A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DDB9A-C6D8-4D0D-B798-FD7DB7817085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1D4EDA-753E-480B-8563-4FB118F4A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DDB9A-C6D8-4D0D-B798-FD7DB7817085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1D4EDA-753E-480B-8563-4FB118F4A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DDB9A-C6D8-4D0D-B798-FD7DB7817085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1D4EDA-753E-480B-8563-4FB118F4AC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DDB9A-C6D8-4D0D-B798-FD7DB7817085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1D4EDA-753E-480B-8563-4FB118F4A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DDB9A-C6D8-4D0D-B798-FD7DB7817085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1D4EDA-753E-480B-8563-4FB118F4A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DDB9A-C6D8-4D0D-B798-FD7DB7817085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1D4EDA-753E-480B-8563-4FB118F4A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DDB9A-C6D8-4D0D-B798-FD7DB7817085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1D4EDA-753E-480B-8563-4FB118F4AC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DDB9A-C6D8-4D0D-B798-FD7DB7817085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1D4EDA-753E-480B-8563-4FB118F4AC7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41DDB9A-C6D8-4D0D-B798-FD7DB7817085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21D4EDA-753E-480B-8563-4FB118F4AC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841DDB9A-C6D8-4D0D-B798-FD7DB7817085}" type="datetimeFigureOut">
              <a:rPr lang="ru-RU" smtClean="0"/>
              <a:pPr/>
              <a:t>26.04.2023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21D4EDA-753E-480B-8563-4FB118F4AC7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285729"/>
            <a:ext cx="8243918" cy="250033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Segoe Print" pitchFamily="2" charset="0"/>
              </a:rPr>
              <a:t>Партнерское наставничество среди педагогов-психологов в рамках общеобразовательной школы</a:t>
            </a:r>
            <a:endParaRPr lang="ru-RU" b="1" dirty="0">
              <a:solidFill>
                <a:schemeClr val="tx1"/>
              </a:solidFill>
              <a:latin typeface="Segoe Print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3886200"/>
            <a:ext cx="8215370" cy="2328882"/>
          </a:xfrm>
        </p:spPr>
        <p:txBody>
          <a:bodyPr>
            <a:normAutofit fontScale="92500" lnSpcReduction="10000"/>
          </a:bodyPr>
          <a:lstStyle/>
          <a:p>
            <a:endParaRPr lang="ru-RU" dirty="0" smtClean="0"/>
          </a:p>
          <a:p>
            <a:pPr algn="r"/>
            <a:r>
              <a:rPr lang="ru-RU" sz="2400" dirty="0" err="1" smtClean="0">
                <a:solidFill>
                  <a:schemeClr val="tx1"/>
                </a:solidFill>
              </a:rPr>
              <a:t>Больдюсова</a:t>
            </a:r>
            <a:r>
              <a:rPr lang="ru-RU" sz="2400" dirty="0" smtClean="0">
                <a:solidFill>
                  <a:schemeClr val="tx1"/>
                </a:solidFill>
              </a:rPr>
              <a:t> Ю.С.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Педагог-психолог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МОУ </a:t>
            </a:r>
            <a:r>
              <a:rPr lang="ru-RU" sz="2400" dirty="0" err="1" smtClean="0">
                <a:solidFill>
                  <a:schemeClr val="tx1"/>
                </a:solidFill>
              </a:rPr>
              <a:t>Фоминская</a:t>
            </a:r>
            <a:r>
              <a:rPr lang="ru-RU" sz="2400" dirty="0" smtClean="0">
                <a:solidFill>
                  <a:schemeClr val="tx1"/>
                </a:solidFill>
              </a:rPr>
              <a:t> СШ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 апрель 2023г.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Технология\Desktop\7cOZsvQJRQwJkHY6myPnvTP_3yY4zI0chuW1HZESJFDVhUu_UOZsmJHOGnX5zvZwM5576rg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643182"/>
            <a:ext cx="3571900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285728"/>
            <a:ext cx="75724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Segoe Print" pitchFamily="2" charset="0"/>
              </a:rPr>
              <a:t>Результатом правильной организации наставничества в системе «педагог – </a:t>
            </a:r>
            <a:r>
              <a:rPr lang="ru-RU" sz="2400" b="1" dirty="0" err="1" smtClean="0">
                <a:latin typeface="Segoe Print" pitchFamily="2" charset="0"/>
              </a:rPr>
              <a:t>педагог</a:t>
            </a:r>
            <a:r>
              <a:rPr lang="ru-RU" sz="2400" b="1" dirty="0" smtClean="0">
                <a:latin typeface="Segoe Print" pitchFamily="2" charset="0"/>
              </a:rPr>
              <a:t>» стало:</a:t>
            </a:r>
          </a:p>
          <a:p>
            <a:r>
              <a:rPr lang="ru-RU" sz="2400" dirty="0" smtClean="0"/>
              <a:t>– включенность молодого педагога в профессиональную, а также организационную деятельность всей образовательной организации;</a:t>
            </a:r>
          </a:p>
          <a:p>
            <a:r>
              <a:rPr lang="ru-RU" sz="2400" dirty="0" smtClean="0"/>
              <a:t> – профессиональная стабильность и уверенность в своих силах у молодого специалиста; </a:t>
            </a:r>
          </a:p>
          <a:p>
            <a:r>
              <a:rPr lang="ru-RU" sz="2400" dirty="0" smtClean="0"/>
              <a:t>– повышение уровня психологической и профессиональной удовлетворенности.</a:t>
            </a:r>
            <a:endParaRPr lang="ru-RU" sz="2400" dirty="0"/>
          </a:p>
        </p:txBody>
      </p:sp>
      <p:pic>
        <p:nvPicPr>
          <p:cNvPr id="6148" name="Picture 4" descr="C:\Users\Технология\Desktop\software-cust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4071942"/>
            <a:ext cx="4180518" cy="27860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57166"/>
            <a:ext cx="750099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 На сегодняшний день мы активно сотрудничаем как </a:t>
            </a:r>
            <a:r>
              <a:rPr lang="ru-RU" sz="3200" dirty="0" smtClean="0"/>
              <a:t>равные партнеры –наставники.</a:t>
            </a:r>
            <a:endParaRPr lang="ru-RU" sz="3200" dirty="0" smtClean="0"/>
          </a:p>
          <a:p>
            <a:pPr algn="ctr"/>
            <a:r>
              <a:rPr lang="ru-RU" sz="3200" dirty="0" smtClean="0"/>
              <a:t>Совместное </a:t>
            </a:r>
            <a:r>
              <a:rPr lang="ru-RU" sz="3200" dirty="0"/>
              <a:t>участие в открытых уроках, тренингах, совместные выступления на различных семинарах, </a:t>
            </a:r>
            <a:r>
              <a:rPr lang="ru-RU" sz="3200" dirty="0" err="1"/>
              <a:t>вебинарах</a:t>
            </a:r>
            <a:r>
              <a:rPr lang="ru-RU" sz="3200" dirty="0"/>
              <a:t>, практикумах , участие в </a:t>
            </a:r>
            <a:r>
              <a:rPr lang="ru-RU" sz="3200" dirty="0" smtClean="0"/>
              <a:t>конкурсах и т.д. </a:t>
            </a:r>
            <a:endParaRPr lang="ru-RU" sz="3200" dirty="0"/>
          </a:p>
        </p:txBody>
      </p:sp>
      <p:pic>
        <p:nvPicPr>
          <p:cNvPr id="20482" name="Picture 2" descr="C:\Users\Технология\Desktop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4000678"/>
            <a:ext cx="4071987" cy="2714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3000372"/>
            <a:ext cx="764386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/>
              <a:t>- Эффективный наставник слушает, собирает информацию, обеспечивает честную и конструктивную обратную связь, создает видение перемен и мотивирует партнера к действиям.   </a:t>
            </a:r>
            <a:endParaRPr lang="ru-RU" sz="3200" dirty="0"/>
          </a:p>
        </p:txBody>
      </p:sp>
      <p:pic>
        <p:nvPicPr>
          <p:cNvPr id="2050" name="Picture 2" descr="C:\Users\Технология\Desktop\863777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28604"/>
            <a:ext cx="3933977" cy="2471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428604"/>
            <a:ext cx="657229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Нужно понимать, что </a:t>
            </a:r>
            <a:r>
              <a:rPr lang="ru-RU" sz="2800" dirty="0" smtClean="0"/>
              <a:t>эффективной </a:t>
            </a:r>
            <a:r>
              <a:rPr lang="ru-RU" sz="2800" dirty="0" smtClean="0"/>
              <a:t>работа по наставничеству будет в случае</a:t>
            </a:r>
            <a:r>
              <a:rPr lang="ru-RU" sz="2800" dirty="0" smtClean="0"/>
              <a:t>: </a:t>
            </a:r>
          </a:p>
          <a:p>
            <a:pPr>
              <a:buFont typeface="Arial" pitchFamily="34" charset="0"/>
              <a:buChar char="•"/>
            </a:pPr>
            <a:r>
              <a:rPr lang="ru-RU" sz="2800" dirty="0" smtClean="0"/>
              <a:t>взаимной </a:t>
            </a:r>
            <a:r>
              <a:rPr lang="ru-RU" sz="2800" dirty="0" smtClean="0"/>
              <a:t>заинтересованности наставника и </a:t>
            </a:r>
            <a:r>
              <a:rPr lang="ru-RU" sz="2800" dirty="0" smtClean="0"/>
              <a:t>подопечного;</a:t>
            </a:r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500166" y="2357430"/>
            <a:ext cx="707236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sz="2800" dirty="0" smtClean="0"/>
              <a:t>тщательно продуманного планирования и своевременного отслеживания промежуточных результатов </a:t>
            </a:r>
            <a:r>
              <a:rPr lang="ru-RU" sz="2800" dirty="0" smtClean="0"/>
              <a:t>сотрудничества.</a:t>
            </a:r>
            <a:endParaRPr lang="ru-RU" sz="2800" dirty="0"/>
          </a:p>
        </p:txBody>
      </p:sp>
      <p:pic>
        <p:nvPicPr>
          <p:cNvPr id="1026" name="Picture 2" descr="C:\Users\Технология\Desktop\2b487ac94a2e30d6ec57702388d102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4286256"/>
            <a:ext cx="2754846" cy="20621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214290"/>
            <a:ext cx="792961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   Правильная  организация </a:t>
            </a:r>
            <a:r>
              <a:rPr lang="ru-RU" sz="2400" dirty="0"/>
              <a:t>работы </a:t>
            </a:r>
            <a:r>
              <a:rPr lang="ru-RU" sz="2400" dirty="0" smtClean="0"/>
              <a:t> партнеров -наставников  приведет к высокому  уровню включенности специалистов </a:t>
            </a:r>
            <a:r>
              <a:rPr lang="ru-RU" sz="2400" dirty="0"/>
              <a:t>в педагогическую работу, культурную жизнь образовательной организации, усиление уверенности в собственных силах и развитие личного, творческого и педагогического потенциалов. </a:t>
            </a:r>
            <a:endParaRPr lang="ru-RU" sz="2400" dirty="0" smtClean="0"/>
          </a:p>
          <a:p>
            <a:pPr algn="just"/>
            <a:r>
              <a:rPr lang="ru-RU" sz="2400" dirty="0" smtClean="0"/>
              <a:t> Мы , как Партнеры </a:t>
            </a:r>
            <a:r>
              <a:rPr lang="ru-RU" sz="2400" dirty="0" smtClean="0"/>
              <a:t>– </a:t>
            </a:r>
            <a:r>
              <a:rPr lang="ru-RU" sz="2400" dirty="0" smtClean="0"/>
              <a:t>педагоги,   </a:t>
            </a:r>
            <a:r>
              <a:rPr lang="ru-RU" sz="2400" dirty="0" smtClean="0"/>
              <a:t>готовы получать  профессиональные </a:t>
            </a:r>
            <a:r>
              <a:rPr lang="ru-RU" sz="2400" dirty="0"/>
              <a:t>советы и рекомендации, а также стимул и ресурс для комфортного становления и развития внутри </a:t>
            </a:r>
            <a:r>
              <a:rPr lang="ru-RU" sz="2400" dirty="0" smtClean="0"/>
              <a:t> своей организации </a:t>
            </a:r>
            <a:r>
              <a:rPr lang="ru-RU" sz="2400" dirty="0"/>
              <a:t>и профессии.</a:t>
            </a:r>
          </a:p>
        </p:txBody>
      </p:sp>
      <p:pic>
        <p:nvPicPr>
          <p:cNvPr id="21506" name="Picture 2" descr="C:\Users\Технология\Desktop\VnJc_v5w1bVmaP5daQWDqGW9792azzyLi2xni5OyheMY6ew_85LbfiPMqe_Vvd3Yw-uE6gdfd4fqwj4-8Ws-hZS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4286256"/>
            <a:ext cx="2571744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Технология\Desktop\quarant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92300" y="1284288"/>
            <a:ext cx="5357813" cy="428783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285852" y="571480"/>
            <a:ext cx="73581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        </a:t>
            </a:r>
            <a:r>
              <a:rPr lang="ru-RU" sz="4000" b="1" dirty="0" smtClean="0"/>
              <a:t>Спасибо </a:t>
            </a:r>
            <a:r>
              <a:rPr lang="ru-RU" sz="4000" b="1" dirty="0" smtClean="0"/>
              <a:t>за внимание !!!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86861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Первая встреча с педагогом-наставником  состоялась в 2017 году. Это были отношения «педагог-педагог»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Технология\Desktop\8359813_1453119941.9798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588344"/>
            <a:ext cx="5493518" cy="36600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357167"/>
            <a:ext cx="7358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/>
              <a:t>Работа с </a:t>
            </a:r>
            <a:r>
              <a:rPr lang="ru-RU" sz="2400" i="1" dirty="0" smtClean="0"/>
              <a:t>партнером –наставником можно разделить </a:t>
            </a:r>
            <a:r>
              <a:rPr lang="ru-RU" sz="2400" i="1" dirty="0" smtClean="0"/>
              <a:t>на несколько этапов: </a:t>
            </a:r>
            <a:endParaRPr lang="ru-RU" sz="2400" i="1" dirty="0" smtClean="0"/>
          </a:p>
          <a:p>
            <a:r>
              <a:rPr lang="ru-RU" sz="2400" b="1" u="sng" dirty="0" smtClean="0"/>
              <a:t>І </a:t>
            </a:r>
            <a:r>
              <a:rPr lang="ru-RU" sz="2400" b="1" u="sng" dirty="0" smtClean="0"/>
              <a:t>этап </a:t>
            </a:r>
            <a:r>
              <a:rPr lang="ru-RU" sz="2400" dirty="0" smtClean="0"/>
              <a:t>(первый год работы) : самый </a:t>
            </a:r>
            <a:r>
              <a:rPr lang="ru-RU" sz="2400" dirty="0" smtClean="0"/>
              <a:t>сложный период, как для новичка, так и для помогающих </a:t>
            </a:r>
            <a:r>
              <a:rPr lang="ru-RU" sz="2400" dirty="0" smtClean="0"/>
              <a:t>ему педагога-партнера;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2285992"/>
            <a:ext cx="72152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Партнер – наставник на данном этапе был в качестве </a:t>
            </a:r>
            <a:r>
              <a:rPr lang="ru-RU" sz="2400" b="1" dirty="0" smtClean="0"/>
              <a:t>Проводника</a:t>
            </a:r>
            <a:r>
              <a:rPr lang="ru-RU" sz="2400" dirty="0" smtClean="0"/>
              <a:t>. Обеспечила мне знакомство </a:t>
            </a:r>
            <a:r>
              <a:rPr lang="ru-RU" sz="2400" dirty="0" smtClean="0"/>
              <a:t>с системой </a:t>
            </a:r>
            <a:r>
              <a:rPr lang="ru-RU" sz="2400" dirty="0" smtClean="0"/>
              <a:t>данного общеобразовательного </a:t>
            </a:r>
            <a:r>
              <a:rPr lang="ru-RU" sz="2400" dirty="0" smtClean="0"/>
              <a:t>учреждения «изнутри». </a:t>
            </a:r>
            <a:r>
              <a:rPr lang="ru-RU" sz="2400" dirty="0" smtClean="0"/>
              <a:t>Объяснила </a:t>
            </a:r>
            <a:r>
              <a:rPr lang="ru-RU" sz="2400" dirty="0" smtClean="0"/>
              <a:t>принцип деятельности всех структурных подразделений школы, </a:t>
            </a:r>
            <a:r>
              <a:rPr lang="ru-RU" sz="2400" dirty="0" smtClean="0"/>
              <a:t>помогла мне, как  </a:t>
            </a:r>
            <a:r>
              <a:rPr lang="ru-RU" sz="2400" dirty="0" smtClean="0"/>
              <a:t>молодому учителю </a:t>
            </a:r>
            <a:r>
              <a:rPr lang="ru-RU" sz="2400" dirty="0" smtClean="0"/>
              <a:t>, осознать </a:t>
            </a:r>
            <a:r>
              <a:rPr lang="ru-RU" sz="2400" dirty="0" smtClean="0"/>
              <a:t>свое место в системе школы, </a:t>
            </a:r>
            <a:r>
              <a:rPr lang="ru-RU" sz="2400" dirty="0" smtClean="0"/>
              <a:t>осуществляла пошаговое </a:t>
            </a:r>
            <a:r>
              <a:rPr lang="ru-RU" sz="2400" dirty="0" smtClean="0"/>
              <a:t>руководство </a:t>
            </a:r>
            <a:r>
              <a:rPr lang="ru-RU" sz="2400" dirty="0" smtClean="0"/>
              <a:t> </a:t>
            </a:r>
            <a:r>
              <a:rPr lang="ru-RU" sz="2400" dirty="0" smtClean="0"/>
              <a:t>педагогической деятельностью.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1538" y="214290"/>
            <a:ext cx="75724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/>
              <a:t>Также наставничество  было направлено на содействие в адаптации недавно пришедшего специалиста, только осваивающего школьные традиции и сформированные правила взаимоотношений и осуществления образовательного процесса.</a:t>
            </a:r>
            <a:endParaRPr lang="ru-RU" sz="3200" dirty="0"/>
          </a:p>
        </p:txBody>
      </p:sp>
      <p:pic>
        <p:nvPicPr>
          <p:cNvPr id="4098" name="Picture 2" descr="C:\Users\Технология\Desktop\dostu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3882898"/>
            <a:ext cx="4857784" cy="2975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00100" y="428605"/>
            <a:ext cx="778674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Педагог – наставник </a:t>
            </a:r>
            <a:r>
              <a:rPr lang="ru-RU" sz="2800" dirty="0" smtClean="0"/>
              <a:t>ознакомила  </a:t>
            </a:r>
            <a:r>
              <a:rPr lang="ru-RU" sz="2800" dirty="0" smtClean="0"/>
              <a:t>с  документацией</a:t>
            </a:r>
            <a:r>
              <a:rPr lang="ru-RU" sz="2800" dirty="0"/>
              <a:t>, которую </a:t>
            </a:r>
            <a:r>
              <a:rPr lang="ru-RU" sz="2800" dirty="0" smtClean="0"/>
              <a:t> </a:t>
            </a:r>
            <a:r>
              <a:rPr lang="ru-RU" sz="2800" dirty="0"/>
              <a:t>необходимо разрабатывать и вести в данном учреждении, а также  </a:t>
            </a:r>
            <a:r>
              <a:rPr lang="ru-RU" sz="2800" dirty="0" smtClean="0"/>
              <a:t>оказывала  </a:t>
            </a:r>
            <a:r>
              <a:rPr lang="ru-RU" sz="2800" dirty="0"/>
              <a:t>методическую помощь в работе.  </a:t>
            </a:r>
          </a:p>
        </p:txBody>
      </p:sp>
      <p:pic>
        <p:nvPicPr>
          <p:cNvPr id="5122" name="Picture 2" descr="C:\Users\Технология\Desktop\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5" y="2643182"/>
            <a:ext cx="6036480" cy="4024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14290"/>
            <a:ext cx="735811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/>
              <a:t>ІІ этап </a:t>
            </a:r>
            <a:r>
              <a:rPr lang="ru-RU" sz="2400" dirty="0" smtClean="0"/>
              <a:t>– 2-ой год работы: процесс развития профессиональных умений, накопления опыта, поиска лучших методов и приемов работы с детьми, формирования своего стиля в работе, </a:t>
            </a:r>
            <a:r>
              <a:rPr lang="ru-RU" sz="2400" dirty="0" err="1" smtClean="0"/>
              <a:t>зарабатывание</a:t>
            </a:r>
            <a:r>
              <a:rPr lang="ru-RU" sz="2400" dirty="0" smtClean="0"/>
              <a:t> авторитета среди детей, родителей, коллег;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2976" y="2357430"/>
            <a:ext cx="70723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 </a:t>
            </a:r>
            <a:r>
              <a:rPr lang="ru-RU" sz="2800" dirty="0" smtClean="0"/>
              <a:t>Партнер-наставник в роли </a:t>
            </a:r>
            <a:r>
              <a:rPr lang="ru-RU" sz="2800" b="1" dirty="0" smtClean="0"/>
              <a:t>Защитника </a:t>
            </a:r>
            <a:r>
              <a:rPr lang="ru-RU" sz="2800" b="1" dirty="0" smtClean="0"/>
              <a:t>интересов. </a:t>
            </a:r>
            <a:r>
              <a:rPr lang="ru-RU" sz="2800" dirty="0" smtClean="0"/>
              <a:t>Организовывала вокруг </a:t>
            </a:r>
            <a:r>
              <a:rPr lang="ru-RU" sz="2800" dirty="0" smtClean="0"/>
              <a:t>профессиональной деятельности молодого </a:t>
            </a:r>
            <a:r>
              <a:rPr lang="ru-RU" sz="2800" dirty="0" smtClean="0"/>
              <a:t>специалиста атмосферу </a:t>
            </a:r>
            <a:r>
              <a:rPr lang="ru-RU" sz="2800" dirty="0" smtClean="0"/>
              <a:t>взаимопомощи и сотрудничества; </a:t>
            </a:r>
            <a:r>
              <a:rPr lang="ru-RU" sz="2800" dirty="0" smtClean="0"/>
              <a:t>помогала осознать </a:t>
            </a:r>
            <a:r>
              <a:rPr lang="ru-RU" sz="2800" dirty="0" smtClean="0"/>
              <a:t>значимость и важность  </a:t>
            </a:r>
            <a:r>
              <a:rPr lang="ru-RU" sz="2800" dirty="0" smtClean="0"/>
              <a:t>моей работы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1000100" y="714375"/>
            <a:ext cx="7358114" cy="2285997"/>
          </a:xfrm>
        </p:spPr>
        <p:txBody>
          <a:bodyPr>
            <a:normAutofit fontScale="92500"/>
          </a:bodyPr>
          <a:lstStyle/>
          <a:p>
            <a:pPr lvl="2" algn="ctr">
              <a:buNone/>
            </a:pPr>
            <a:r>
              <a:rPr lang="ru-RU" sz="3200" dirty="0" smtClean="0"/>
              <a:t>Наставничество в системе отношений «педагог – </a:t>
            </a:r>
            <a:r>
              <a:rPr lang="ru-RU" sz="3200" dirty="0" err="1" smtClean="0"/>
              <a:t>педагог</a:t>
            </a:r>
            <a:r>
              <a:rPr lang="ru-RU" sz="3200" dirty="0" smtClean="0"/>
              <a:t>» связывалось с обменом знаниями, между опытным педагогом и молодым специалистом.</a:t>
            </a:r>
          </a:p>
          <a:p>
            <a:pPr lvl="2"/>
            <a:endParaRPr lang="ru-RU" dirty="0"/>
          </a:p>
        </p:txBody>
      </p:sp>
      <p:pic>
        <p:nvPicPr>
          <p:cNvPr id="3074" name="Picture 2" descr="C:\Users\Технология\Desktop\fa2255fa656ff667c1d4e41a97ff7ae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35103" y="2571745"/>
            <a:ext cx="6858007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14414" y="285728"/>
            <a:ext cx="778674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u="sng" dirty="0" smtClean="0"/>
              <a:t>ІІІ этап </a:t>
            </a:r>
            <a:r>
              <a:rPr lang="ru-RU" sz="2600" dirty="0" smtClean="0"/>
              <a:t>– 4–5-й годы работы: складывается система работы, имеются собственные разработки. Педагог внедряет в свою работу новые технологии; происходят совершенствование, саморазвитие, обобщение своего опыта работы. </a:t>
            </a:r>
            <a:endParaRPr lang="ru-RU" sz="2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2500306"/>
            <a:ext cx="7715304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Партнер -наставник в роли </a:t>
            </a:r>
            <a:r>
              <a:rPr lang="ru-RU" sz="2400" b="1" dirty="0" smtClean="0"/>
              <a:t>Кумира</a:t>
            </a:r>
            <a:r>
              <a:rPr lang="ru-RU" sz="2400" dirty="0" smtClean="0"/>
              <a:t>. Наставник </a:t>
            </a:r>
            <a:r>
              <a:rPr lang="ru-RU" sz="2400" dirty="0" smtClean="0"/>
              <a:t>всеми своими личными и профессиональными достижениями, общественным положением, </a:t>
            </a:r>
            <a:r>
              <a:rPr lang="ru-RU" sz="2400" dirty="0" smtClean="0"/>
              <a:t>стилем </a:t>
            </a:r>
            <a:r>
              <a:rPr lang="ru-RU" sz="2400" dirty="0" smtClean="0"/>
              <a:t>работы и общения </a:t>
            </a:r>
            <a:r>
              <a:rPr lang="ru-RU" sz="2400" dirty="0" smtClean="0"/>
              <a:t>стимулировала профессиональное </a:t>
            </a:r>
            <a:r>
              <a:rPr lang="ru-RU" sz="2400" dirty="0" smtClean="0"/>
              <a:t>самосовершенствование  </a:t>
            </a:r>
            <a:r>
              <a:rPr lang="ru-RU" sz="2400" dirty="0" smtClean="0"/>
              <a:t>специалиста.</a:t>
            </a:r>
          </a:p>
          <a:p>
            <a:r>
              <a:rPr lang="ru-RU" sz="2400" b="1" dirty="0" smtClean="0"/>
              <a:t>Консультант</a:t>
            </a:r>
            <a:r>
              <a:rPr lang="ru-RU" sz="2400" dirty="0" smtClean="0"/>
              <a:t>. </a:t>
            </a:r>
            <a:r>
              <a:rPr lang="ru-RU" sz="2400" dirty="0" smtClean="0"/>
              <a:t>На данном этапе отсутствует требовательность со стороны наставника. Подопечный </a:t>
            </a:r>
            <a:r>
              <a:rPr lang="ru-RU" sz="2400" dirty="0" smtClean="0"/>
              <a:t>получает ровно столько помощи, сколько ему необходимо и когда он об этом просит.</a:t>
            </a:r>
            <a:endParaRPr lang="ru-RU" sz="2400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642918"/>
            <a:ext cx="72866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3600" dirty="0" smtClean="0"/>
              <a:t>Данное сотрудничество помогло быстро войти  в новый коллектив;</a:t>
            </a:r>
          </a:p>
          <a:p>
            <a:pPr>
              <a:buFont typeface="Arial" pitchFamily="34" charset="0"/>
              <a:buChar char="•"/>
            </a:pPr>
            <a:r>
              <a:rPr lang="ru-RU" sz="3600" dirty="0" smtClean="0"/>
              <a:t>Расширило  и углубило профессиональные знания. </a:t>
            </a:r>
            <a:endParaRPr lang="ru-RU" sz="3600" dirty="0"/>
          </a:p>
        </p:txBody>
      </p:sp>
      <p:pic>
        <p:nvPicPr>
          <p:cNvPr id="1026" name="Picture 2" descr="C:\Users\Технология\Desktop\Captura-de-pantalla-2016-04-29-a-las-9.47.4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918434"/>
            <a:ext cx="5024260" cy="3431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449</TotalTime>
  <Words>561</Words>
  <Application>Microsoft Office PowerPoint</Application>
  <PresentationFormat>Экран (4:3)</PresentationFormat>
  <Paragraphs>34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Солнцестояние</vt:lpstr>
      <vt:lpstr>Партнерское наставничество среди педагогов-психологов в рамках общеобразовательной школы</vt:lpstr>
      <vt:lpstr>Первая встреча с педагогом-наставником  состоялась в 2017 году. Это были отношения «педагог-педагог»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Партнерсткое наставничество среди педагогов-психологов в рамках общеобразовательной школы</dc:title>
  <dc:creator>Технология</dc:creator>
  <cp:lastModifiedBy>Технология</cp:lastModifiedBy>
  <cp:revision>46</cp:revision>
  <dcterms:created xsi:type="dcterms:W3CDTF">2023-04-24T09:23:42Z</dcterms:created>
  <dcterms:modified xsi:type="dcterms:W3CDTF">2023-04-26T08:46:07Z</dcterms:modified>
</cp:coreProperties>
</file>